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sldIdLst>
    <p:sldId id="256" r:id="rId2"/>
    <p:sldId id="261" r:id="rId3"/>
    <p:sldId id="271" r:id="rId4"/>
    <p:sldId id="269" r:id="rId5"/>
    <p:sldId id="273" r:id="rId6"/>
    <p:sldId id="264" r:id="rId7"/>
    <p:sldId id="267" r:id="rId8"/>
    <p:sldId id="260" r:id="rId9"/>
    <p:sldId id="259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67185C-DA2E-F812-E0FB-E360C9FFFDC8}" name="Daniel Chard" initials="" userId="S::chardd@wwu.edu::924993e5-50a2-4386-9247-64047c7cd1dd" providerId="AD"/>
  <p188:author id="{2D9D6A92-8262-0274-96D8-64FC03A7A706}" name="Anna Booker" initials="AB" userId="S::abooker@whatcom.edu::441ee56c-69e8-4310-84d3-8597e3822e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/>
    <p:restoredTop sz="96327"/>
  </p:normalViewPr>
  <p:slideViewPr>
    <p:cSldViewPr snapToGrid="0">
      <p:cViewPr varScale="1">
        <p:scale>
          <a:sx n="109" d="100"/>
          <a:sy n="109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7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1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08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3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5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45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81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03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81644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98540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1DA6D-F65D-014B-B5A8-8C330C2FA1F9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07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ugetsoundestuary.wa.gov/wp-content/uploads/2022/01/NTA2018-0884_WDFW_Initial_Factsheet.pdf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s://americanindian.si.edu/environment/lummi/People.cshtml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lummi-nsn.gov/Website.php?PageID=42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americanindian.si.edu/environment/lummi/People.cs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gdN9rqOrmUI?start=699&amp;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52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n aerial view of a body of water&#10;&#10;Description automatically generated">
            <a:extLst>
              <a:ext uri="{FF2B5EF4-FFF2-40B4-BE49-F238E27FC236}">
                <a16:creationId xmlns:a16="http://schemas.microsoft.com/office/drawing/2014/main" id="{EBC4CBCC-8ADF-7F78-9C4F-B0B7378A72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8" b="12035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04ACC-0E87-7981-327B-16C9BFF03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pPr algn="l"/>
            <a:r>
              <a:rPr lang="en-US" sz="5200">
                <a:solidFill>
                  <a:srgbClr val="FFFFFF"/>
                </a:solidFill>
              </a:rPr>
              <a:t>Lummi Nation Aquaculture: </a:t>
            </a:r>
            <a:br>
              <a:rPr lang="en-US" sz="5200">
                <a:solidFill>
                  <a:srgbClr val="FFFFFF"/>
                </a:solidFill>
              </a:rPr>
            </a:br>
            <a:r>
              <a:rPr lang="en-US" sz="5200">
                <a:solidFill>
                  <a:srgbClr val="FFFFFF"/>
                </a:solidFill>
              </a:rPr>
              <a:t>A Community Based History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B6CAB9-24F3-E97B-6B5D-D0D742824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7"/>
            <a:ext cx="5449479" cy="1578054"/>
          </a:xfrm>
        </p:spPr>
        <p:txBody>
          <a:bodyPr anchor="b">
            <a:normAutofit/>
          </a:bodyPr>
          <a:lstStyle/>
          <a:p>
            <a:pPr algn="l"/>
            <a:r>
              <a:rPr lang="en-US" sz="1700">
                <a:solidFill>
                  <a:srgbClr val="FFFFFF"/>
                </a:solidFill>
              </a:rPr>
              <a:t>Created by a research group comprised of Anna Booker (Whatcom Community College), Daniel S. Chard (Western Washington University) and members of the Lummi Cultural Commission: Becky Jefferson , Juanita Jefferson, Natalia Hight, and Sheri Williams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1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E6D42F-D170-A5D6-CEDF-0AE2FDB873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23922" y="5148388"/>
            <a:ext cx="4062250" cy="147107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Top image: Lummi Nation, Meet the People, American Indian Museum, 2013. </a:t>
            </a:r>
            <a:r>
              <a:rPr lang="en-US" dirty="0">
                <a:hlinkClick r:id="rId2"/>
              </a:rPr>
              <a:t>https://americanindian.si.edu/environment/lummi/People.cshtml</a:t>
            </a:r>
            <a:endParaRPr lang="en-US" dirty="0"/>
          </a:p>
          <a:p>
            <a:r>
              <a:rPr lang="en-US" dirty="0"/>
              <a:t>Left image: Lummi Sea Pond, Puget Sound Estuary Project, 2022. </a:t>
            </a:r>
            <a:r>
              <a:rPr lang="en-US" dirty="0">
                <a:hlinkClick r:id="rId3"/>
              </a:rPr>
              <a:t>https://pugetsoundestuary.wa.gov/wp-content/uploads/2022/01/NTA2018-0884_WDFW_Initial_Factsheet.pdf</a:t>
            </a:r>
            <a:endParaRPr lang="en-US" dirty="0"/>
          </a:p>
          <a:p>
            <a:r>
              <a:rPr lang="en-US" dirty="0"/>
              <a:t>Shellfish Hatchery Building Image: Lummi Nation Natural Resources. </a:t>
            </a:r>
            <a:r>
              <a:rPr lang="en-US" dirty="0">
                <a:hlinkClick r:id="rId4"/>
              </a:rPr>
              <a:t>https://www.lummi-nsn.gov/Website.php?PageID=42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B2B3F7-B9E3-3E73-C905-9E0AEF118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39" y="382553"/>
            <a:ext cx="3859422" cy="1412093"/>
          </a:xfrm>
        </p:spPr>
        <p:txBody>
          <a:bodyPr>
            <a:noAutofit/>
          </a:bodyPr>
          <a:lstStyle/>
          <a:p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Lummi refer to themselves as the </a:t>
            </a:r>
            <a:r>
              <a:rPr lang="en-US" sz="2800" i="1" dirty="0" err="1"/>
              <a:t>Lhaq-temish</a:t>
            </a:r>
            <a:r>
              <a:rPr lang="en-US" sz="2800" dirty="0"/>
              <a:t>, or people of the sea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8A864-B6E8-8E82-1151-CC83C9D138D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8600303" y="2239997"/>
            <a:ext cx="2985869" cy="23241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A map of the united states&#10;&#10;Description automatically generated with low confidence">
            <a:extLst>
              <a:ext uri="{FF2B5EF4-FFF2-40B4-BE49-F238E27FC236}">
                <a16:creationId xmlns:a16="http://schemas.microsoft.com/office/drawing/2014/main" id="{921496BF-007D-3DEE-2243-015D7AD31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7968" y="-124649"/>
            <a:ext cx="6473444" cy="5148389"/>
          </a:xfrm>
          <a:prstGeom prst="rect">
            <a:avLst/>
          </a:prstGeom>
        </p:spPr>
      </p:pic>
      <p:pic>
        <p:nvPicPr>
          <p:cNvPr id="8" name="Picture 7" descr="A picture containing map, atlas, text&#10;&#10;Description automatically generated">
            <a:extLst>
              <a:ext uri="{FF2B5EF4-FFF2-40B4-BE49-F238E27FC236}">
                <a16:creationId xmlns:a16="http://schemas.microsoft.com/office/drawing/2014/main" id="{CD5BDD5F-B7F9-648F-9315-3C6CE3737F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282" y="2061224"/>
            <a:ext cx="5295900" cy="3822700"/>
          </a:xfrm>
          <a:prstGeom prst="rect">
            <a:avLst/>
          </a:prstGeom>
        </p:spPr>
      </p:pic>
      <p:pic>
        <p:nvPicPr>
          <p:cNvPr id="10" name="Picture 9" descr="An aerial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BD56FAE8-443F-C1E9-48ED-D3A2EF9722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851" y="5071009"/>
            <a:ext cx="2581437" cy="138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194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 aerial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02917E8B-E717-EF23-5C3D-11D7FB34EE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6" b="1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AB4FFB-6367-5BFC-4C89-447DA9E64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i="1">
                <a:solidFill>
                  <a:srgbClr val="FFFFFF"/>
                </a:solidFill>
              </a:rPr>
              <a:t>Historical Question:</a:t>
            </a:r>
            <a:br>
              <a:rPr lang="en-US" sz="4000" b="1" i="1">
                <a:solidFill>
                  <a:srgbClr val="FFFFFF"/>
                </a:solidFill>
              </a:rPr>
            </a:br>
            <a:br>
              <a:rPr lang="en-US" sz="4000" b="1" i="1">
                <a:solidFill>
                  <a:srgbClr val="FFFFFF"/>
                </a:solidFill>
              </a:rPr>
            </a:br>
            <a:r>
              <a:rPr lang="en-US" sz="4000" b="1" i="1">
                <a:solidFill>
                  <a:srgbClr val="FFFFFF"/>
                </a:solidFill>
              </a:rPr>
              <a:t>Why did Lummi Nation build an aquaculture facility in the 1970s?</a:t>
            </a:r>
            <a:br>
              <a:rPr lang="en-US" sz="4000" b="1" i="1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9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36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38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ext, map, screenshot, atlas&#10;&#10;Description automatically generated">
            <a:extLst>
              <a:ext uri="{FF2B5EF4-FFF2-40B4-BE49-F238E27FC236}">
                <a16:creationId xmlns:a16="http://schemas.microsoft.com/office/drawing/2014/main" id="{7C7D45FF-EC52-7495-FA3D-8D59B29B29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0"/>
          </a:blip>
          <a:srcRect l="7346" r="14163"/>
          <a:stretch/>
        </p:blipFill>
        <p:spPr>
          <a:xfrm>
            <a:off x="181899" y="182880"/>
            <a:ext cx="5915025" cy="6499784"/>
          </a:xfrm>
          <a:prstGeom prst="rect">
            <a:avLst/>
          </a:prstGeom>
        </p:spPr>
      </p:pic>
      <p:pic>
        <p:nvPicPr>
          <p:cNvPr id="6" name="Content Placeholder 5" descr="A river with trees around it&#10;&#10;Description automatically generated">
            <a:extLst>
              <a:ext uri="{FF2B5EF4-FFF2-40B4-BE49-F238E27FC236}">
                <a16:creationId xmlns:a16="http://schemas.microsoft.com/office/drawing/2014/main" id="{F7897C63-C90B-85C4-482F-3817316C7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80000"/>
          </a:blip>
          <a:srcRect l="19667" r="12081"/>
          <a:stretch/>
        </p:blipFill>
        <p:spPr>
          <a:xfrm>
            <a:off x="6095156" y="182880"/>
            <a:ext cx="5915025" cy="6499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639C7C-1F6C-C482-C422-CBE70CF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614" y="557189"/>
            <a:ext cx="10509179" cy="27958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Nooksack River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C5203-E464-67CD-E12B-BC0D903B3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6513" y="5717139"/>
            <a:ext cx="5252310" cy="702129"/>
          </a:xfr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Image source:  Lummi Nation, Meet the People, American Indian Museum, 2013. </a:t>
            </a:r>
            <a:r>
              <a:rPr lang="en-US" sz="2000" dirty="0">
                <a:solidFill>
                  <a:srgbClr val="000000"/>
                </a:solidFill>
                <a:hlinkClick r:id="rId4"/>
              </a:rPr>
              <a:t>https://americanindian.si.edu/environment/lummi/People.cshtml</a:t>
            </a:r>
            <a:endParaRPr lang="en-US" sz="2000" dirty="0">
              <a:solidFill>
                <a:srgbClr val="00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Photo: Daniel Chard, July 2023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888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EEBE9-E38C-51D8-AF96-42BBF4B0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Shell Middens </a:t>
            </a:r>
            <a:r>
              <a:rPr lang="en-US" sz="3600" dirty="0"/>
              <a:t>on the Northwest Coast: evidence of historical shellfish feasts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34CC2-70D6-1740-4293-8D5F98D5B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6472" y="1681163"/>
            <a:ext cx="5071103" cy="82391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Woodstock Farm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6C02D-334E-41FF-B219-59AE94F0A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Beach profile</a:t>
            </a:r>
          </a:p>
          <a:p>
            <a:endParaRPr lang="en-US" dirty="0"/>
          </a:p>
        </p:txBody>
      </p:sp>
      <p:pic>
        <p:nvPicPr>
          <p:cNvPr id="22" name="Content Placeholder 21" descr="A close-up of a beach profile&#10;&#10;Description automatically generated">
            <a:extLst>
              <a:ext uri="{FF2B5EF4-FFF2-40B4-BE49-F238E27FC236}">
                <a16:creationId xmlns:a16="http://schemas.microsoft.com/office/drawing/2014/main" id="{4DADB147-7458-6C23-B963-991077F43C5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262059" y="2230754"/>
            <a:ext cx="5267954" cy="3879357"/>
          </a:xfrm>
        </p:spPr>
      </p:pic>
      <p:pic>
        <p:nvPicPr>
          <p:cNvPr id="20" name="Content Placeholder 19" descr="A map of a forest&#10;&#10;Description automatically generated">
            <a:extLst>
              <a:ext uri="{FF2B5EF4-FFF2-40B4-BE49-F238E27FC236}">
                <a16:creationId xmlns:a16="http://schemas.microsoft.com/office/drawing/2014/main" id="{CBA79342-3383-BC52-9EA0-2D83A10177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99551" y="2230754"/>
            <a:ext cx="5772649" cy="3867547"/>
          </a:xfrm>
        </p:spPr>
      </p:pic>
    </p:spTree>
    <p:extLst>
      <p:ext uri="{BB962C8B-B14F-4D97-AF65-F5344CB8AC3E}">
        <p14:creationId xmlns:p14="http://schemas.microsoft.com/office/powerpoint/2010/main" val="361607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group of people in a boat on water&#10;&#10;Description automatically generated with medium confidence">
            <a:extLst>
              <a:ext uri="{FF2B5EF4-FFF2-40B4-BE49-F238E27FC236}">
                <a16:creationId xmlns:a16="http://schemas.microsoft.com/office/drawing/2014/main" id="{AB5AD294-0F54-C6AF-7038-684F8D4CC8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49" r="-1" b="-1"/>
          <a:stretch/>
        </p:blipFill>
        <p:spPr>
          <a:xfrm>
            <a:off x="-1" y="190"/>
            <a:ext cx="8128855" cy="5291194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508C0-5657-6667-3002-97BE4055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5635366"/>
            <a:ext cx="7091299" cy="8985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Reef Net Fishing</a:t>
            </a: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dirty="0">
                <a:solidFill>
                  <a:srgbClr val="FFFFFF"/>
                </a:solidFill>
              </a:rPr>
              <a:t>A</a:t>
            </a:r>
            <a: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bove: NW Indian Fisheries Commission circa 2013</a:t>
            </a: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Right: Photo by Dan Chard, 2023 - </a:t>
            </a:r>
            <a:r>
              <a:rPr lang="en-US" sz="1900" dirty="0">
                <a:solidFill>
                  <a:srgbClr val="FFFFFF"/>
                </a:solidFill>
              </a:rPr>
              <a:t>Dean Washington on canoe, Rick Kinley on the net, </a:t>
            </a:r>
            <a: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Lummi Bay Market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ulpture of a person on a boat&#10;&#10;Description automatically generated">
            <a:extLst>
              <a:ext uri="{FF2B5EF4-FFF2-40B4-BE49-F238E27FC236}">
                <a16:creationId xmlns:a16="http://schemas.microsoft.com/office/drawing/2014/main" id="{3A403307-A064-2F61-C2E2-14213F02DF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64" r="25998" b="2"/>
          <a:stretch/>
        </p:blipFill>
        <p:spPr>
          <a:xfrm>
            <a:off x="8128856" y="1"/>
            <a:ext cx="4063143" cy="52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40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0DED0-0EE0-C2CE-9C6C-A4E7E4037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51" y="189248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More fisherman competing for fewer and fewer fish in the Salish Sea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84734-04C0-C734-BC21-9621E62EB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4313" y="1292733"/>
            <a:ext cx="5160963" cy="1182902"/>
          </a:xfrm>
        </p:spPr>
        <p:txBody>
          <a:bodyPr>
            <a:normAutofit/>
          </a:bodyPr>
          <a:lstStyle/>
          <a:p>
            <a:r>
              <a:rPr lang="en-US" sz="2000" dirty="0"/>
              <a:t>Puget Sound Salmon Catch (1900)</a:t>
            </a:r>
          </a:p>
          <a:p>
            <a:r>
              <a:rPr lang="en-US" sz="1600" dirty="0"/>
              <a:t>Source: Museum of History and Industry</a:t>
            </a:r>
          </a:p>
          <a:p>
            <a:endParaRPr lang="en-US" sz="1600" dirty="0"/>
          </a:p>
        </p:txBody>
      </p:sp>
      <p:pic>
        <p:nvPicPr>
          <p:cNvPr id="8" name="Content Placeholder 7" descr="A picture containing outdoor, sky, water, black and white&#10;&#10;Description automatically generated">
            <a:extLst>
              <a:ext uri="{FF2B5EF4-FFF2-40B4-BE49-F238E27FC236}">
                <a16:creationId xmlns:a16="http://schemas.microsoft.com/office/drawing/2014/main" id="{B2D8083F-324A-F786-446F-E2624BBD20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762" y="2253556"/>
            <a:ext cx="5402590" cy="4043501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8637B4-1C7A-D4A6-02F9-8EA1D5E522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29529"/>
            <a:ext cx="5219751" cy="1182902"/>
          </a:xfrm>
        </p:spPr>
        <p:txBody>
          <a:bodyPr>
            <a:normAutofit/>
          </a:bodyPr>
          <a:lstStyle/>
          <a:p>
            <a:r>
              <a:rPr lang="en-US" sz="2000" dirty="0"/>
              <a:t>Dam on the Nooksack River prior to removal</a:t>
            </a:r>
          </a:p>
          <a:p>
            <a:r>
              <a:rPr lang="en-US" sz="1600" dirty="0"/>
              <a:t>Source: Thomas O’Keefe for American Whitewater (2021)</a:t>
            </a:r>
          </a:p>
          <a:p>
            <a:endParaRPr lang="en-US" sz="2200" dirty="0"/>
          </a:p>
        </p:txBody>
      </p:sp>
      <p:pic>
        <p:nvPicPr>
          <p:cNvPr id="9" name="Content Placeholder 8" descr="A waterfall in a forest&#10;&#10;Description automatically generated">
            <a:extLst>
              <a:ext uri="{FF2B5EF4-FFF2-40B4-BE49-F238E27FC236}">
                <a16:creationId xmlns:a16="http://schemas.microsoft.com/office/drawing/2014/main" id="{97569BF0-9417-F928-B6EA-93EA2E3BC4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35869" y="2274777"/>
            <a:ext cx="5525027" cy="3698639"/>
          </a:xfrm>
        </p:spPr>
      </p:pic>
    </p:spTree>
    <p:extLst>
      <p:ext uri="{BB962C8B-B14F-4D97-AF65-F5344CB8AC3E}">
        <p14:creationId xmlns:p14="http://schemas.microsoft.com/office/powerpoint/2010/main" val="1726874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1" name="Rectangle 210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The Lummi Nation Aquaculture Project"/>
          <p:cNvSpPr txBox="1">
            <a:spLocks noGrp="1"/>
          </p:cNvSpPr>
          <p:nvPr>
            <p:ph type="title"/>
          </p:nvPr>
        </p:nvSpPr>
        <p:spPr>
          <a:xfrm>
            <a:off x="3970366" y="609600"/>
            <a:ext cx="4267200" cy="3425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9600" spc="-192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Left image: students in the Lummi Indian School of Aquaculture, ca. 1972</a:t>
            </a: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Right image: 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Sam Cagey,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member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 of the Lummi Indian Business Council, directs a truck during the construction of the Sea Pond, circa 1970</a:t>
            </a:r>
          </a:p>
        </p:txBody>
      </p:sp>
      <p:pic>
        <p:nvPicPr>
          <p:cNvPr id="170" name="Dike Construction Image_Page_06.jpg" descr="Dike Construction Image_Page_06.jpg"/>
          <p:cNvPicPr>
            <a:picLocks noChangeAspect="1"/>
          </p:cNvPicPr>
          <p:nvPr/>
        </p:nvPicPr>
        <p:blipFill rotWithShape="1">
          <a:blip r:embed="rId2"/>
          <a:srcRect l="7106" r="21518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1" name="IMAGES: Left: Lummi Indian Business Council leader Sam Cagey directs a truck during the construction of the dike for the sea pond in Lummi Bay, ca. 1970.…"/>
          <p:cNvSpPr txBox="1"/>
          <p:nvPr/>
        </p:nvSpPr>
        <p:spPr>
          <a:xfrm>
            <a:off x="4233084" y="5417079"/>
            <a:ext cx="3810000" cy="41010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SOURCE: Wallace Heath, et. al., Lummi Aquaculture: Final Report to the Economic Development Administration (1975)</a:t>
            </a:r>
          </a:p>
        </p:txBody>
      </p:sp>
      <p:pic>
        <p:nvPicPr>
          <p:cNvPr id="169" name="Dike Construction Image_Page_09.jpg" descr="Dike Construction Image_Page_09.jpg"/>
          <p:cNvPicPr>
            <a:picLocks noChangeAspect="1"/>
          </p:cNvPicPr>
          <p:nvPr/>
        </p:nvPicPr>
        <p:blipFill rotWithShape="1">
          <a:blip r:embed="rId3"/>
          <a:srcRect l="9406" r="19188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From Civil Rights to “Fish-ins”"/>
          <p:cNvSpPr txBox="1">
            <a:spLocks noGrp="1"/>
          </p:cNvSpPr>
          <p:nvPr>
            <p:ph type="title"/>
          </p:nvPr>
        </p:nvSpPr>
        <p:spPr>
          <a:xfrm>
            <a:off x="603250" y="5620717"/>
            <a:ext cx="10985501" cy="71658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From Civil Rights to “Fish-ins”</a:t>
            </a:r>
          </a:p>
        </p:txBody>
      </p:sp>
      <p:pic>
        <p:nvPicPr>
          <p:cNvPr id="16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462627"/>
            <a:ext cx="5012019" cy="4156836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</p:pic>
      <p:pic>
        <p:nvPicPr>
          <p:cNvPr id="16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8174" y="453102"/>
            <a:ext cx="6179345" cy="4175886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sp>
        <p:nvSpPr>
          <p:cNvPr id="165" name="Actor Marlon Brando and Puyallup activist Bob Satiacum before their arrest at a “fish-in” on the Puyallup River, March 2, 1964 (SOURCE: Seattle Post-Intelligencer)"/>
          <p:cNvSpPr txBox="1"/>
          <p:nvPr/>
        </p:nvSpPr>
        <p:spPr>
          <a:xfrm>
            <a:off x="5571825" y="4733047"/>
            <a:ext cx="6192045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l">
              <a:defRPr sz="3200"/>
            </a:pPr>
            <a:r>
              <a:rPr sz="1600"/>
              <a:t>Actor Marlon Brando and Puyallup activist Bob Satiacum before their arrest at a “fish-in” on the Puyallup River, March 2, 1964 (SOURCE: </a:t>
            </a:r>
            <a:r>
              <a:rPr sz="1600" i="1"/>
              <a:t>Seattle Post-Intelligencer</a:t>
            </a:r>
            <a:r>
              <a:rPr sz="1600"/>
              <a:t>)</a:t>
            </a:r>
          </a:p>
        </p:txBody>
      </p:sp>
      <p:sp>
        <p:nvSpPr>
          <p:cNvPr id="166" name="Civil rights protesters attacked during a “sit-in” at a segregated Woolworth’s lunch counter in Jackson, Mississippi, May 28, 1963 (SOURCE: Jackson Daily News)"/>
          <p:cNvSpPr txBox="1"/>
          <p:nvPr/>
        </p:nvSpPr>
        <p:spPr>
          <a:xfrm>
            <a:off x="349987" y="4811777"/>
            <a:ext cx="5031069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l"/>
            <a:r>
              <a:rPr sz="1600"/>
              <a:t>Civil rights protesters attacked during a “sit-in” at a segregated Woolworth’s lunch counter in Jackson, Mississippi, May 28, 1963 (SOURCE: </a:t>
            </a:r>
            <a:r>
              <a:rPr sz="1600" i="1"/>
              <a:t>Jackson Daily News</a:t>
            </a:r>
            <a:r>
              <a:rPr sz="1600"/>
              <a:t>)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28C804-C10F-4485-EFF8-39ED268698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96957" y="5929931"/>
            <a:ext cx="11089215" cy="816550"/>
          </a:xfrm>
        </p:spPr>
        <p:txBody>
          <a:bodyPr>
            <a:normAutofit fontScale="32500" lnSpcReduction="20000"/>
          </a:bodyPr>
          <a:lstStyle/>
          <a:p>
            <a:endParaRPr lang="en-US" dirty="0">
              <a:effectLst/>
            </a:endParaRPr>
          </a:p>
          <a:p>
            <a:r>
              <a:rPr lang="en-US" sz="8000" b="1" dirty="0"/>
              <a:t>Lisa Cook Capstone Presentation - Time Immemorial </a:t>
            </a:r>
          </a:p>
          <a:p>
            <a:r>
              <a:rPr lang="en-US" sz="8000"/>
              <a:t>Source: NWIC Videos </a:t>
            </a:r>
            <a:endParaRPr lang="en-US" sz="80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7A3FC5-3A40-3F94-1821-35192AC4F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53E51-702C-5584-11CE-C79D2C38389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Online Media 4" descr="Lisa Cook Capstone Presentation - Time Immemorial">
            <a:hlinkClick r:id="" action="ppaction://media"/>
            <a:extLst>
              <a:ext uri="{FF2B5EF4-FFF2-40B4-BE49-F238E27FC236}">
                <a16:creationId xmlns:a16="http://schemas.microsoft.com/office/drawing/2014/main" id="{493E087D-FA26-F2AF-A1F3-D8BB35DE025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25080" y="337930"/>
            <a:ext cx="9661920" cy="545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65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501</TotalTime>
  <Words>466</Words>
  <Application>Microsoft Macintosh PowerPoint</Application>
  <PresentationFormat>Widescreen</PresentationFormat>
  <Paragraphs>27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Lummi Nation Aquaculture:  A Community Based History </vt:lpstr>
      <vt:lpstr>        Lummi refer to themselves as the Lhaq-temish, or people of the sea</vt:lpstr>
      <vt:lpstr>Historical Question:  Why did Lummi Nation build an aquaculture facility in the 1970s? </vt:lpstr>
      <vt:lpstr>Nooksack River</vt:lpstr>
      <vt:lpstr>Shell Middens on the Northwest Coast: evidence of historical shellfish feasts</vt:lpstr>
      <vt:lpstr>Reef Net Fishing Above: NW Indian Fisheries Commission circa 2013 Right: Photo by Dan Chard, 2023 - Dean Washington on canoe, Rick Kinley on the net, Lummi Bay Market</vt:lpstr>
      <vt:lpstr>More fisherman competing for fewer and fewer fish in the Salish Sea</vt:lpstr>
      <vt:lpstr>Left image: students in the Lummi Indian School of Aquaculture, ca. 1972  Right image: Sam Cagey, member of the Lummi Indian Business Council, directs a truck during the construction of the Sea Pond, circa 1970</vt:lpstr>
      <vt:lpstr>From Civil Rights to “Fish-ins”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Lummi Nation Aquaculture: A community Based History </dc:title>
  <dc:creator>Anna Booker</dc:creator>
  <cp:lastModifiedBy>Daniel Chard</cp:lastModifiedBy>
  <cp:revision>17</cp:revision>
  <dcterms:created xsi:type="dcterms:W3CDTF">2023-06-29T19:28:44Z</dcterms:created>
  <dcterms:modified xsi:type="dcterms:W3CDTF">2024-05-24T23:11:24Z</dcterms:modified>
</cp:coreProperties>
</file>